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29" r:id="rId1"/>
  </p:sldMasterIdLst>
  <p:notesMasterIdLst>
    <p:notesMasterId r:id="rId3"/>
  </p:notesMasterIdLst>
  <p:sldIdLst>
    <p:sldId id="328" r:id="rId2"/>
  </p:sldIdLst>
  <p:sldSz cx="9144000" cy="5143500" type="screen16x9"/>
  <p:notesSz cx="6858000" cy="9144000"/>
  <p:embeddedFontLst>
    <p:embeddedFont>
      <p:font typeface="Garamond" panose="02020404030301010803" pitchFamily="18" charset="0"/>
      <p:regular r:id="rId4"/>
      <p:bold r:id="rId5"/>
      <p:italic r:id="rId6"/>
      <p:boldItalic r:id="rId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448"/>
    <a:srgbClr val="FF9900"/>
    <a:srgbClr val="0000FF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10" autoAdjust="0"/>
    <p:restoredTop sz="90748" autoAdjust="0"/>
  </p:normalViewPr>
  <p:slideViewPr>
    <p:cSldViewPr snapToGrid="0">
      <p:cViewPr varScale="1">
        <p:scale>
          <a:sx n="154" d="100"/>
          <a:sy n="154" d="100"/>
        </p:scale>
        <p:origin x="10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60794-A7A1-445A-B384-EA30980CF608}" type="datetimeFigureOut">
              <a:rPr lang="en-US" smtClean="0"/>
              <a:t>6/4/25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78FD32-26F9-4284-990C-37CF07EB9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00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dirty="0"/>
              <a:t>Images are examples of films created using electrospray deposition.</a:t>
            </a:r>
          </a:p>
          <a:p>
            <a:r>
              <a:rPr lang="en-US" sz="1000" dirty="0"/>
              <a:t>Top Center, SEM: Polyimide on bond wires (</a:t>
            </a:r>
            <a:r>
              <a:rPr lang="en-US" sz="1000" b="1" dirty="0"/>
              <a:t>electrical isolation and corrosion resistance</a:t>
            </a:r>
            <a:r>
              <a:rPr lang="en-US" sz="1000" dirty="0"/>
              <a:t>)</a:t>
            </a:r>
          </a:p>
          <a:p>
            <a:r>
              <a:rPr lang="en-US" sz="1000" dirty="0"/>
              <a:t>Top Right, SEM: Polyimide on silicon, side view</a:t>
            </a:r>
          </a:p>
          <a:p>
            <a:r>
              <a:rPr lang="en-US" sz="1000" dirty="0"/>
              <a:t>Middle Right, SEM: Polyimide on silicon, top view</a:t>
            </a:r>
          </a:p>
          <a:p>
            <a:r>
              <a:rPr lang="en-US" sz="1000" dirty="0"/>
              <a:t>Bottom Right, Optical: Silver on PCB and epoxy, top view, PCB is a couple centimeters across (</a:t>
            </a:r>
            <a:r>
              <a:rPr lang="en-US" sz="1000" b="1" dirty="0"/>
              <a:t>EMI Shielding</a:t>
            </a:r>
            <a:r>
              <a:rPr lang="en-US" sz="1000" dirty="0"/>
              <a:t>)</a:t>
            </a:r>
          </a:p>
          <a:p>
            <a:endParaRPr lang="en-US" sz="1000" dirty="0"/>
          </a:p>
          <a:p>
            <a:r>
              <a:rPr lang="en-US" sz="1000" dirty="0"/>
              <a:t>“Preferential deposition”: material is preferentially delivered to a region of the target using the local charge “landscape”. For example, insulating material (polymer) will preferentially deposit onto a grounded conductor.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42C1DA0-A675-4F76-AC71-4653D6EB5B2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MS PGothic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9660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CB9A7-0810-4D42-82CB-AE9A2BE26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5EFD932-3AB1-4D9F-8965-0B892284234D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D0138-314A-45C6-A092-E08DCFDB7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D2705-6CA6-49FA-BEE0-765AB9756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743755-60E5-4C86-AE3B-2959D64DB3E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1935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6A955-335F-49E6-A8D2-0A260A6D2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C3B8A3A-9F1D-4E47-ABBB-7EE65A5A4CCD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AB3E5-57A8-4697-9E72-017C73555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B8C8F-CC38-4D4B-8417-F889035B4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B25814-306B-4E58-AB2F-1C09DA725AC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730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1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19659-D302-4E4B-86C2-BF3B8D75E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BBFEE89-AA66-4DE6-95C8-41828B9802C3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C31EB-2628-48EC-939C-AD3E1FC8A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1087E-88D6-487A-8E24-3E3AC4BD4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7866F8-F115-4D80-A5B9-4289D2A8EC4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4634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C50BF-BE86-4C96-BF5C-4FE7B0F7C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27BC26E-3FC5-4B48-B66F-4DE82D29966C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11FBF-40B0-4FBC-8304-9D0342429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B9D7D-954D-4608-89C3-A7EF8475D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BA386-FFD5-4FAF-B0CF-07AC5DD1D65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3326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8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534D5-00C4-4507-8542-F4DF4470C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E700C81-85FE-4ECF-ADD8-3050CB18F97F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50116-4DAA-4705-BBF9-2E05A7D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EB9AA-0B7E-4C28-A5AC-1841191EF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529C6F-2EEB-4769-ADFD-CFFCD73E7F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8277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B8F7D40-206B-4932-BFC6-F91AB0865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7844A0-4002-4D9B-8363-41A509AB6DD8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92A1BC3-6E2E-449E-ACE6-E8103C3E9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0398DAD-426D-4BD5-8A3E-965130128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CAF380-7A77-4FD3-9554-CDEE0476A76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6584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66098D1-838A-4FEB-A2A4-256524DD0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DF0016D-DA69-4229-A280-0CE10A561FAC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5732659-D677-451E-867F-AB81B38C5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434A740-109F-4F77-96FD-12B89D19F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39F966-19DC-445C-A254-42D94639645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2398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BA53EC9-8474-4BCC-BA76-9A99D90A4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674656-CDD9-4AE3-96FD-0718703D96E7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51A62E2-88DA-48A8-BD6D-43A85D92A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4D7C4F4-4180-4594-9BBE-ACA03314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89E5F48-929F-49F7-9FEC-94220FFB415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44072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2952801-2A86-40FB-8E10-6F1E7A0D7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095BDA-E73D-468B-93EC-C42AB027314F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3B6FFFAC-5849-4E6F-8751-8B80B0B76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38B0B3B-09A8-46A6-9873-87825884F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EF8F35-8777-4074-AC34-CC499BBDD08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23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C472DCB-0DE4-48DA-8770-A92B8A81C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22EE2C7-214A-4174-B51A-A45C1D1606F4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AF6C0B0-2161-4140-8844-B93E57BA0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46B2238-A9FE-4936-B61E-B44D8AABF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AF46BD-F045-44C4-9203-FAFCC6EEE66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9495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4345048-EC0C-4B88-B8BD-6F48158F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435F75E-90E1-4B9D-A3D0-334C01F049AD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A668687-5669-441C-80C0-010A18294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BCE24D2-AE65-487D-9B0C-2D6095905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831054-7760-4FF5-8BB1-023D7019302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6623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6EC48D7-7F46-49AA-BBA3-C0CEB0EF4CBC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92177" y="205978"/>
            <a:ext cx="7794625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Title Slide </a:t>
            </a:r>
            <a:br>
              <a:rPr lang="en-US" altLang="en-US" dirty="0"/>
            </a:br>
            <a:endParaRPr lang="en-US" alt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D567FE34-2D5D-4B15-A534-04ECB02B046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3"/>
            <a:ext cx="8229600" cy="339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bullet</a:t>
            </a:r>
          </a:p>
          <a:p>
            <a:pPr lvl="1"/>
            <a:r>
              <a:rPr lang="en-US" altLang="en-US"/>
              <a:t>sub-bullet level 1</a:t>
            </a:r>
          </a:p>
          <a:p>
            <a:pPr lvl="2"/>
            <a:r>
              <a:rPr lang="en-US" altLang="en-US"/>
              <a:t>sub-bullet level 2</a:t>
            </a:r>
          </a:p>
          <a:p>
            <a:pPr lvl="3"/>
            <a:r>
              <a:rPr lang="en-US" altLang="en-US"/>
              <a:t>sub-bullet level 3</a:t>
            </a:r>
          </a:p>
          <a:p>
            <a:pPr lvl="4"/>
            <a:r>
              <a:rPr lang="en-US" altLang="en-US"/>
              <a:t>sub-bullet level 4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DD8A1-E6D4-451F-A2ED-0B578BCA1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rgbClr val="8AA198"/>
                </a:solidFill>
                <a:latin typeface="Garamond" panose="02020404030301010803" pitchFamily="18" charset="0"/>
              </a:defRPr>
            </a:lvl1pPr>
          </a:lstStyle>
          <a:p>
            <a:fld id="{4D2A2CC9-319E-472A-8866-AC89F208E240}" type="datetime1">
              <a:rPr lang="en-US" altLang="en-US" smtClean="0"/>
              <a:t>6/4/25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98682-D9F4-4E0D-BCDB-A2816E97C5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5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Garamond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C5EEA-FA1F-44C0-B210-092A51656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5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900">
                <a:solidFill>
                  <a:srgbClr val="8AA198"/>
                </a:solidFill>
                <a:latin typeface="Garamond" panose="02020404030301010803" pitchFamily="18" charset="0"/>
              </a:defRPr>
            </a:lvl1pPr>
          </a:lstStyle>
          <a:p>
            <a:fld id="{1311783F-D94A-4D1A-B142-595AD8C699F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56E67E-A536-4FB3-BBBA-8D722F26B4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457200" cy="5143500"/>
          </a:xfrm>
          <a:prstGeom prst="rect">
            <a:avLst/>
          </a:prstGeom>
          <a:solidFill>
            <a:schemeClr val="tx1"/>
          </a:soli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>
              <a:solidFill>
                <a:schemeClr val="lt1"/>
              </a:solidFill>
              <a:latin typeface="+mn-lt"/>
              <a:ea typeface="+mn-ea"/>
            </a:endParaRPr>
          </a:p>
        </p:txBody>
      </p:sp>
      <p:pic>
        <p:nvPicPr>
          <p:cNvPr id="1032" name="Picture 7" descr="B-symbol-2c.png">
            <a:extLst>
              <a:ext uri="{FF2B5EF4-FFF2-40B4-BE49-F238E27FC236}">
                <a16:creationId xmlns:a16="http://schemas.microsoft.com/office/drawing/2014/main" id="{E568DACB-03D9-4EC0-B198-594141BAC4DF}"/>
              </a:ext>
            </a:extLst>
          </p:cNvPr>
          <p:cNvPicPr>
            <a:picLocks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13" y="201217"/>
            <a:ext cx="349758" cy="305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5327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</p:sldLayoutIdLst>
  <p:hf hdr="0" ftr="0" dt="0"/>
  <p:txStyles>
    <p:titleStyle>
      <a:lvl1pPr algn="l" defTabSz="342900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chemeClr val="tx1"/>
          </a:solidFill>
          <a:latin typeface="Garamond"/>
          <a:ea typeface="MS PGothic" panose="020B0600070205080204" pitchFamily="34" charset="-128"/>
          <a:cs typeface="ＭＳ Ｐゴシック" charset="0"/>
        </a:defRPr>
      </a:lvl1pPr>
      <a:lvl2pPr algn="l" defTabSz="342900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Garamond" charset="0"/>
          <a:ea typeface="MS PGothic" panose="020B0600070205080204" pitchFamily="34" charset="-128"/>
          <a:cs typeface="ＭＳ Ｐゴシック" charset="0"/>
        </a:defRPr>
      </a:lvl2pPr>
      <a:lvl3pPr algn="l" defTabSz="342900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Garamond" charset="0"/>
          <a:ea typeface="MS PGothic" panose="020B0600070205080204" pitchFamily="34" charset="-128"/>
          <a:cs typeface="ＭＳ Ｐゴシック" charset="0"/>
        </a:defRPr>
      </a:lvl3pPr>
      <a:lvl4pPr algn="l" defTabSz="342900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Garamond" charset="0"/>
          <a:ea typeface="MS PGothic" panose="020B0600070205080204" pitchFamily="34" charset="-128"/>
          <a:cs typeface="ＭＳ Ｐゴシック" charset="0"/>
        </a:defRPr>
      </a:lvl4pPr>
      <a:lvl5pPr algn="l" defTabSz="342900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Garamond" charset="0"/>
          <a:ea typeface="MS PGothic" panose="020B0600070205080204" pitchFamily="34" charset="-128"/>
          <a:cs typeface="ＭＳ Ｐゴシック" charset="0"/>
        </a:defRPr>
      </a:lvl5pPr>
      <a:lvl6pPr marL="342900" algn="l" defTabSz="342900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Garamond" charset="0"/>
          <a:ea typeface="ＭＳ Ｐゴシック" charset="0"/>
          <a:cs typeface="ＭＳ Ｐゴシック" charset="0"/>
        </a:defRPr>
      </a:lvl6pPr>
      <a:lvl7pPr marL="685800" algn="l" defTabSz="342900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Garamond" charset="0"/>
          <a:ea typeface="ＭＳ Ｐゴシック" charset="0"/>
          <a:cs typeface="ＭＳ Ｐゴシック" charset="0"/>
        </a:defRPr>
      </a:lvl7pPr>
      <a:lvl8pPr marL="1028700" algn="l" defTabSz="342900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Garamond" charset="0"/>
          <a:ea typeface="ＭＳ Ｐゴシック" charset="0"/>
          <a:cs typeface="ＭＳ Ｐゴシック" charset="0"/>
        </a:defRPr>
      </a:lvl8pPr>
      <a:lvl9pPr marL="1371600" algn="l" defTabSz="342900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Garamond" charset="0"/>
          <a:ea typeface="ＭＳ Ｐゴシック" charset="0"/>
          <a:cs typeface="ＭＳ Ｐゴシック" charset="0"/>
        </a:defRPr>
      </a:lvl9pPr>
    </p:titleStyle>
    <p:bodyStyle>
      <a:lvl1pPr marL="257175" indent="-257175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Garamond"/>
          <a:ea typeface="MS PGothic" panose="020B0600070205080204" pitchFamily="34" charset="-128"/>
          <a:cs typeface="ＭＳ Ｐゴシック" charset="0"/>
        </a:defRPr>
      </a:lvl1pPr>
      <a:lvl2pPr marL="557213" indent="-214313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b="1" kern="1200">
          <a:solidFill>
            <a:schemeClr val="tx1"/>
          </a:solidFill>
          <a:latin typeface="Garamond"/>
          <a:ea typeface="MS PGothic" panose="020B0600070205080204" pitchFamily="34" charset="-128"/>
          <a:cs typeface="+mn-cs"/>
        </a:defRPr>
      </a:lvl2pPr>
      <a:lvl3pPr marL="857250" indent="-171450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b="1" kern="1200">
          <a:solidFill>
            <a:schemeClr val="tx1"/>
          </a:solidFill>
          <a:latin typeface="Garamond"/>
          <a:ea typeface="MS PGothic" panose="020B0600070205080204" pitchFamily="34" charset="-128"/>
          <a:cs typeface="+mn-cs"/>
        </a:defRPr>
      </a:lvl3pPr>
      <a:lvl4pPr marL="1200150" indent="-171450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b="1" kern="1200">
          <a:solidFill>
            <a:schemeClr val="tx1"/>
          </a:solidFill>
          <a:latin typeface="Garamond"/>
          <a:ea typeface="MS PGothic" panose="020B0600070205080204" pitchFamily="34" charset="-128"/>
          <a:cs typeface="+mn-cs"/>
        </a:defRPr>
      </a:lvl4pPr>
      <a:lvl5pPr marL="1543050" indent="-171450" algn="l" defTabSz="3429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00" b="1" kern="1200">
          <a:solidFill>
            <a:schemeClr val="tx1"/>
          </a:solidFill>
          <a:latin typeface="Garamond"/>
          <a:ea typeface="MS PGothic" panose="020B0600070205080204" pitchFamily="34" charset="-128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697109C-9F3D-C6B8-8DCE-E5A7BB9204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03" t="33998" r="30206" b="49495"/>
          <a:stretch>
            <a:fillRect/>
          </a:stretch>
        </p:blipFill>
        <p:spPr bwMode="auto">
          <a:xfrm rot="5400000">
            <a:off x="7614375" y="3579481"/>
            <a:ext cx="1187686" cy="1429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CC4E4D-6D93-4608-A6F3-0BF07B324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700" y="88976"/>
            <a:ext cx="6906407" cy="581162"/>
          </a:xfrm>
        </p:spPr>
        <p:txBody>
          <a:bodyPr/>
          <a:lstStyle/>
          <a:p>
            <a:pPr algn="r"/>
            <a:r>
              <a:rPr lang="en-US" sz="3000" dirty="0"/>
              <a:t>Electrospray Deposition of Thin Films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F2567-0472-4AFC-AD3A-E64908600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848" y="4033094"/>
            <a:ext cx="6456603" cy="1004178"/>
          </a:xfrm>
        </p:spPr>
        <p:txBody>
          <a:bodyPr/>
          <a:lstStyle/>
          <a:p>
            <a:pPr marL="0" indent="0">
              <a:buNone/>
            </a:pPr>
            <a:r>
              <a:rPr lang="en-US" sz="1275" b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electrospray deposition, a liquid suspension, composed of a solute material in a volatile solvent, is atomized into a plume of electrically charged droplets using a strong electric field. These droplets undergo rapid solvent evaporation, resulting in a spray of particles that are deposited onto a target to create a thin conformal film. </a:t>
            </a:r>
            <a:r>
              <a:rPr lang="en-US" sz="1275" b="0" i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Applications:</a:t>
            </a:r>
            <a:r>
              <a:rPr lang="en-US" sz="1275" b="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electronics manufacturing and packaging (films providing electrical isolation, corrosion resistance, EMI shielding)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3A446B-EB0A-0258-E0A2-2F1AF882E2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87" y="843710"/>
            <a:ext cx="3779610" cy="3175673"/>
          </a:xfrm>
          <a:prstGeom prst="rect">
            <a:avLst/>
          </a:prstGeom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35ED8A3F-0A63-9991-DEF1-1D63F5088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3656" y="2223936"/>
            <a:ext cx="1429126" cy="1429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E42D131-4561-593E-DE59-922101D73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724" y="747385"/>
            <a:ext cx="1429126" cy="1429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9B610E48-D536-B5C5-DD8B-4E7EDBF19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5866" y="747385"/>
            <a:ext cx="2902649" cy="1330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8A9497FE-C0DC-52DC-F6A7-8538F62D0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4776" y="2244692"/>
            <a:ext cx="1198961" cy="1466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39C2DAA-0541-4D1B-79BB-CE5D3FCA9F2B}"/>
              </a:ext>
            </a:extLst>
          </p:cNvPr>
          <p:cNvSpPr txBox="1">
            <a:spLocks/>
          </p:cNvSpPr>
          <p:nvPr/>
        </p:nvSpPr>
        <p:spPr bwMode="auto">
          <a:xfrm>
            <a:off x="4179105" y="2419691"/>
            <a:ext cx="1855753" cy="1669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b="1" kern="1200">
                <a:solidFill>
                  <a:schemeClr val="tx1"/>
                </a:solidFill>
                <a:latin typeface="Garamond"/>
                <a:ea typeface="MS PGothic" panose="020B0600070205080204" pitchFamily="34" charset="-128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b="1" kern="1200">
                <a:solidFill>
                  <a:schemeClr val="tx1"/>
                </a:solidFill>
                <a:latin typeface="Garamond"/>
                <a:ea typeface="MS PGothic" panose="020B0600070205080204" pitchFamily="34" charset="-128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Garamond"/>
                <a:ea typeface="MS PGothic" panose="020B0600070205080204" pitchFamily="34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b="1" kern="1200">
                <a:solidFill>
                  <a:schemeClr val="tx1"/>
                </a:solidFill>
                <a:latin typeface="Garamond"/>
                <a:ea typeface="MS PGothic" panose="020B0600070205080204" pitchFamily="34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b="1" kern="1200">
                <a:solidFill>
                  <a:schemeClr val="tx1"/>
                </a:solidFill>
                <a:latin typeface="Garamond"/>
                <a:ea typeface="MS PGothic" panose="020B0600070205080204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 defTabSz="342900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000000"/>
                </a:solidFill>
              </a:rPr>
              <a:t>Atmospheric processing</a:t>
            </a:r>
          </a:p>
          <a:p>
            <a:pPr marL="257175" indent="-257175" defTabSz="342900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000000"/>
                </a:solidFill>
              </a:rPr>
              <a:t>Conformal films</a:t>
            </a:r>
          </a:p>
          <a:p>
            <a:pPr marL="257175" indent="-257175" defTabSz="342900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000000"/>
                </a:solidFill>
              </a:rPr>
              <a:t>Composites</a:t>
            </a:r>
          </a:p>
          <a:p>
            <a:pPr marL="257175" indent="-257175" defTabSz="342900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000000"/>
                </a:solidFill>
              </a:rPr>
              <a:t>Preferential deposition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21286FFB-4560-B354-E049-4C2C5CA3985A}"/>
              </a:ext>
            </a:extLst>
          </p:cNvPr>
          <p:cNvCxnSpPr>
            <a:cxnSpLocks/>
          </p:cNvCxnSpPr>
          <p:nvPr/>
        </p:nvCxnSpPr>
        <p:spPr>
          <a:xfrm flipV="1">
            <a:off x="5581753" y="3076089"/>
            <a:ext cx="683612" cy="656771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7744364-AB1C-10FA-9E75-5B8DB51B4CF9}"/>
              </a:ext>
            </a:extLst>
          </p:cNvPr>
          <p:cNvSpPr txBox="1"/>
          <p:nvPr/>
        </p:nvSpPr>
        <p:spPr>
          <a:xfrm>
            <a:off x="4332713" y="2025009"/>
            <a:ext cx="185575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 fontAlgn="base">
              <a:spcBef>
                <a:spcPct val="0"/>
              </a:spcBef>
              <a:spcAft>
                <a:spcPct val="0"/>
              </a:spcAft>
            </a:pPr>
            <a:r>
              <a:rPr lang="en-US" sz="1350" dirty="0">
                <a:solidFill>
                  <a:srgbClr val="FF0000"/>
                </a:solidFill>
                <a:latin typeface="Calibri" panose="020F0502020204030204" pitchFamily="34" charset="0"/>
                <a:ea typeface="MS PGothic" panose="020B0600070205080204" pitchFamily="34" charset="-128"/>
              </a:rPr>
              <a:t>Polyimide on wire bonds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9B6650-7083-A304-13C3-082321152C94}"/>
              </a:ext>
            </a:extLst>
          </p:cNvPr>
          <p:cNvSpPr txBox="1"/>
          <p:nvPr/>
        </p:nvSpPr>
        <p:spPr>
          <a:xfrm>
            <a:off x="8123187" y="747385"/>
            <a:ext cx="8581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900" fontAlgn="base">
              <a:spcBef>
                <a:spcPct val="0"/>
              </a:spcBef>
              <a:spcAft>
                <a:spcPct val="0"/>
              </a:spcAft>
            </a:pPr>
            <a:r>
              <a:rPr lang="en-US" sz="1350" b="1" dirty="0">
                <a:solidFill>
                  <a:srgbClr val="FF0000"/>
                </a:solidFill>
                <a:latin typeface="Calibri" panose="020F0502020204030204" pitchFamily="34" charset="0"/>
                <a:ea typeface="MS PGothic" panose="020B0600070205080204" pitchFamily="34" charset="-128"/>
              </a:rPr>
              <a:t>Polyimide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D06614-FDB8-8673-1E24-E95BA2D31914}"/>
              </a:ext>
            </a:extLst>
          </p:cNvPr>
          <p:cNvSpPr txBox="1"/>
          <p:nvPr/>
        </p:nvSpPr>
        <p:spPr>
          <a:xfrm>
            <a:off x="7466585" y="4837914"/>
            <a:ext cx="148326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342900" fontAlgn="base">
              <a:spcBef>
                <a:spcPct val="0"/>
              </a:spcBef>
              <a:spcAft>
                <a:spcPct val="0"/>
              </a:spcAft>
            </a:pPr>
            <a:r>
              <a:rPr lang="en-US" sz="1350" dirty="0">
                <a:solidFill>
                  <a:srgbClr val="FF0000"/>
                </a:solidFill>
                <a:latin typeface="Calibri" panose="020F0502020204030204" pitchFamily="34" charset="0"/>
                <a:ea typeface="MS PGothic" panose="020B0600070205080204" pitchFamily="34" charset="-128"/>
              </a:rPr>
              <a:t>EMI Shielding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3026A7-6E41-4B2D-8F0D-251018773B05}"/>
              </a:ext>
            </a:extLst>
          </p:cNvPr>
          <p:cNvSpPr txBox="1"/>
          <p:nvPr/>
        </p:nvSpPr>
        <p:spPr>
          <a:xfrm>
            <a:off x="719496" y="226997"/>
            <a:ext cx="1668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Prof. Paul </a:t>
            </a:r>
            <a:r>
              <a:rPr lang="en-US" sz="1600" dirty="0" err="1"/>
              <a:t>Chiarot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41214586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Vertical B Template">
  <a:themeElements>
    <a:clrScheme name="Custom 1">
      <a:dk1>
        <a:srgbClr val="0E6A53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13926</TotalTime>
  <Words>210</Words>
  <Application>Microsoft Macintosh PowerPoint</Application>
  <PresentationFormat>On-screen Show (16:9)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Garamond</vt:lpstr>
      <vt:lpstr>Arial</vt:lpstr>
      <vt:lpstr>Calibri</vt:lpstr>
      <vt:lpstr>Wingdings</vt:lpstr>
      <vt:lpstr>University Vertical B Template</vt:lpstr>
      <vt:lpstr>Electrospray Deposition of Thin Films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Jennifer Sammakia</dc:creator>
  <cp:lastModifiedBy>Kartik Gopalan </cp:lastModifiedBy>
  <cp:revision>246</cp:revision>
  <dcterms:created xsi:type="dcterms:W3CDTF">2023-03-20T15:32:18Z</dcterms:created>
  <dcterms:modified xsi:type="dcterms:W3CDTF">2025-06-04T20:42:59Z</dcterms:modified>
</cp:coreProperties>
</file>